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75" r:id="rId4"/>
    <p:sldId id="276" r:id="rId5"/>
    <p:sldId id="266" r:id="rId6"/>
    <p:sldId id="277" r:id="rId7"/>
    <p:sldId id="278" r:id="rId8"/>
    <p:sldId id="279" r:id="rId9"/>
    <p:sldId id="280" r:id="rId10"/>
    <p:sldId id="267" r:id="rId11"/>
    <p:sldId id="281" r:id="rId12"/>
    <p:sldId id="282" r:id="rId13"/>
    <p:sldId id="283" r:id="rId14"/>
    <p:sldId id="284" r:id="rId15"/>
    <p:sldId id="285" r:id="rId16"/>
    <p:sldId id="287" r:id="rId17"/>
    <p:sldId id="268" r:id="rId18"/>
    <p:sldId id="288" r:id="rId19"/>
    <p:sldId id="289" r:id="rId20"/>
    <p:sldId id="269" r:id="rId21"/>
    <p:sldId id="270" r:id="rId22"/>
    <p:sldId id="290" r:id="rId23"/>
    <p:sldId id="293" r:id="rId24"/>
    <p:sldId id="291" r:id="rId25"/>
    <p:sldId id="257" r:id="rId26"/>
    <p:sldId id="292" r:id="rId27"/>
    <p:sldId id="296" r:id="rId28"/>
    <p:sldId id="295" r:id="rId29"/>
    <p:sldId id="286" r:id="rId30"/>
    <p:sldId id="294" r:id="rId31"/>
    <p:sldId id="272" r:id="rId32"/>
    <p:sldId id="297" r:id="rId33"/>
    <p:sldId id="274" r:id="rId34"/>
    <p:sldId id="273" r:id="rId35"/>
    <p:sldId id="298" r:id="rId36"/>
    <p:sldId id="299" r:id="rId37"/>
    <p:sldId id="300" r:id="rId38"/>
    <p:sldId id="301" r:id="rId39"/>
    <p:sldId id="302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634B2-56E6-4D69-94AD-61D7A111B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F663A5-4BA9-4305-A02C-8809C3E7CD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5B08CD-7255-4835-ABEC-81A0B84B1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16E5-0906-4731-B931-AA3C7F69C87C}" type="datetimeFigureOut">
              <a:rPr lang="zh-CN" altLang="en-US" smtClean="0"/>
              <a:t>2022-5-31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D5C0E2-646E-4401-9C80-5E1A9CFCB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7F5CD8-2A2F-46BC-8E33-5658B513B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BA802-4A31-4E46-B56A-FA07A9FC5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680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940885-B900-4730-B4E4-264A221A9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44D1CB-08B4-4947-AE3C-7CA219C55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83AEEE-5964-4B51-903E-DF7B767B6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16E5-0906-4731-B931-AA3C7F69C87C}" type="datetimeFigureOut">
              <a:rPr lang="zh-CN" altLang="en-US" smtClean="0"/>
              <a:t>2022-5-31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5D0522-648A-423E-AFF7-FD9A300A4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D24637-C570-41E6-8BC4-A204E6A09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BA802-4A31-4E46-B56A-FA07A9FC5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731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51D509C-FC3C-415E-8A83-4E537D2B0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BA9D8D-5761-4BAC-81AA-856E8D6275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C6C246-B3E7-4236-BAA1-023C65A8D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16E5-0906-4731-B931-AA3C7F69C87C}" type="datetimeFigureOut">
              <a:rPr lang="zh-CN" altLang="en-US" smtClean="0"/>
              <a:t>2022-5-31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E636F9-D772-4D9B-959C-C04428710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6CA561-985A-404A-B52C-5808C6F4D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BA802-4A31-4E46-B56A-FA07A9FC5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855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7ABC47-2DA3-4D39-8D46-1DE6D3E7E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D8A692-3EED-40ED-BFB1-595DD70AA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E299-B28D-4D62-8C2D-423977F9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16E5-0906-4731-B931-AA3C7F69C87C}" type="datetimeFigureOut">
              <a:rPr lang="zh-CN" altLang="en-US" smtClean="0"/>
              <a:t>2022-5-31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C7547E-AA44-4047-B840-94B937E56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01BCA7-1F55-4A46-A159-E59EBB5E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BA802-4A31-4E46-B56A-FA07A9FC5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706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C7929-87FC-49D3-BA95-A6BA47CB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F2FAA63-9B7B-45F2-8B78-0BBCD8F30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3F6499-FCF4-46D8-A99D-D93BFE28D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16E5-0906-4731-B931-AA3C7F69C87C}" type="datetimeFigureOut">
              <a:rPr lang="zh-CN" altLang="en-US" smtClean="0"/>
              <a:t>2022-5-31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A3EE13-322F-41AF-907C-CB3EC918C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6C8C06-DEE4-4756-99B3-C69548D5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BA802-4A31-4E46-B56A-FA07A9FC5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515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4DB1FA-5C06-4986-8A2A-6AA81E27E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5D4CE3-BC80-4DE3-AFF6-E23EE5422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6DBAA6-41ED-4E76-8A6D-D3E960E082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D394C0-280C-47E9-882C-252184CDE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16E5-0906-4731-B931-AA3C7F69C87C}" type="datetimeFigureOut">
              <a:rPr lang="zh-CN" altLang="en-US" smtClean="0"/>
              <a:t>2022-5-31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D28CCA-AE45-4565-B540-F25FFBB96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5FB74A-A67E-4E40-A834-B686F7D56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BA802-4A31-4E46-B56A-FA07A9FC5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385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186B2-A577-49EA-95CB-D4DD92C8C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647CE7-AE22-41D4-89EF-15C5C5FED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A50645-6C62-4BD2-940A-657990E30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D84759-D415-4CE1-AD26-D576058FD4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A48409-3476-45BB-82E6-657E52231B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F6AE3D3-7DE2-4DB6-A7B2-A9E07B71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16E5-0906-4731-B931-AA3C7F69C87C}" type="datetimeFigureOut">
              <a:rPr lang="zh-CN" altLang="en-US" smtClean="0"/>
              <a:t>2022-5-31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0037933-B2AD-46D0-9623-34B9C5B4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F6F20FD-6A42-4423-B7DF-DF34ECDD6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BA802-4A31-4E46-B56A-FA07A9FC5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4166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53BCAB-7A31-495B-9CC0-B4A39FA1C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7CF8E9-C4D0-476F-963B-49CB2C369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16E5-0906-4731-B931-AA3C7F69C87C}" type="datetimeFigureOut">
              <a:rPr lang="zh-CN" altLang="en-US" smtClean="0"/>
              <a:t>2022-5-31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AB3053-FAED-44DE-AAE8-2E6178F20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545B79-9931-418E-8497-DAC9A86D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BA802-4A31-4E46-B56A-FA07A9FC5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73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62C13F-3D4E-4032-B53B-3452C7803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16E5-0906-4731-B931-AA3C7F69C87C}" type="datetimeFigureOut">
              <a:rPr lang="zh-CN" altLang="en-US" smtClean="0"/>
              <a:t>2022-5-31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749D818-3DB6-4D89-ACE4-AF510FAF4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2C61F4-BAAD-4F86-A84E-C5008B3F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BA802-4A31-4E46-B56A-FA07A9FC5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67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CF0E7-4D4A-4E19-A1B3-FDFEA97C4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ADC5DB-D5FB-449C-9840-A321787A5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82C58D-7322-4EA1-A414-727B84189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12C677-8139-49BB-B5C7-9C26B2396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16E5-0906-4731-B931-AA3C7F69C87C}" type="datetimeFigureOut">
              <a:rPr lang="zh-CN" altLang="en-US" smtClean="0"/>
              <a:t>2022-5-31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3D3BAD-EC7B-4ACB-9B58-37C77140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35617F-E9BD-4A05-B40A-C91F9CB09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BA802-4A31-4E46-B56A-FA07A9FC5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15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37EAC-0E7E-4AC5-A743-B0EEBCE13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5CC9F3-7872-4A45-B404-69B02CDDF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4B1E12D-C58B-4B5D-8C22-976642016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433B29-437C-421B-9B28-2A03794AC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C16E5-0906-4731-B931-AA3C7F69C87C}" type="datetimeFigureOut">
              <a:rPr lang="zh-CN" altLang="en-US" smtClean="0"/>
              <a:t>2022-5-31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2AF801-1BAD-4F35-9ABD-4378FB7C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65F06D4-1727-41C9-94A4-6728D431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BA802-4A31-4E46-B56A-FA07A9FC5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294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1F4563-DB63-41DB-8A56-951028712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E711C0-D057-4952-9A7F-1E101261A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9B5B5D-6F9A-4C9D-B1F1-DD8905AC2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C16E5-0906-4731-B931-AA3C7F69C87C}" type="datetimeFigureOut">
              <a:rPr lang="zh-CN" altLang="en-US" smtClean="0"/>
              <a:t>2022-5-31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AEF5C0-EFCE-4E15-93DA-48A92407F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54C806-B20A-433C-A8CB-63BBA8D8E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BA802-4A31-4E46-B56A-FA07A9FC5E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75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D3CCFB-C8CD-89EE-4267-C0B5116D6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0" y="0"/>
            <a:ext cx="8328094" cy="644522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0E60439-930C-42A9-ACD8-0758C8E97904}"/>
              </a:ext>
            </a:extLst>
          </p:cNvPr>
          <p:cNvSpPr txBox="1"/>
          <p:nvPr/>
        </p:nvSpPr>
        <p:spPr>
          <a:xfrm>
            <a:off x="8774773" y="1659285"/>
            <a:ext cx="305724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注意：考试答题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不能使用铅笔答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题，线下考试可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以带计算器，线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上考试可以使用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电脑上的电子计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算器。准考证</a:t>
            </a:r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>
                <a:solidFill>
                  <a:srgbClr val="FF0000"/>
                </a:solidFill>
              </a:rPr>
              <a:t>身份证</a:t>
            </a:r>
          </a:p>
        </p:txBody>
      </p:sp>
    </p:spTree>
    <p:extLst>
      <p:ext uri="{BB962C8B-B14F-4D97-AF65-F5344CB8AC3E}">
        <p14:creationId xmlns:p14="http://schemas.microsoft.com/office/powerpoint/2010/main" val="442031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741C8-015B-4613-96A7-F19B514D9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3" y="3672"/>
            <a:ext cx="10515600" cy="1325563"/>
          </a:xfrm>
        </p:spPr>
        <p:txBody>
          <a:bodyPr/>
          <a:lstStyle/>
          <a:p>
            <a:r>
              <a:rPr lang="zh-CN" altLang="en-US" dirty="0"/>
              <a:t>不确定度与有效数字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128331-7E40-475C-A738-E767A42332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74" y="1329235"/>
            <a:ext cx="10515600" cy="524573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不确定度的概念</a:t>
            </a:r>
            <a:r>
              <a:rPr lang="en-US" altLang="zh-CN" dirty="0"/>
              <a:t>—</a:t>
            </a:r>
            <a:r>
              <a:rPr lang="zh-CN" altLang="en-US" dirty="0"/>
              <a:t>真值以某置信概率存在的范围</a:t>
            </a:r>
            <a:endParaRPr lang="en-US" altLang="zh-CN" dirty="0"/>
          </a:p>
          <a:p>
            <a:r>
              <a:rPr lang="en-US" altLang="zh-CN" dirty="0"/>
              <a:t>2.A</a:t>
            </a:r>
            <a:r>
              <a:rPr lang="zh-CN" altLang="en-US" dirty="0"/>
              <a:t>类，</a:t>
            </a:r>
            <a:r>
              <a:rPr lang="en-US" altLang="zh-CN" dirty="0"/>
              <a:t>B</a:t>
            </a:r>
            <a:r>
              <a:rPr lang="zh-CN" altLang="en-US" dirty="0"/>
              <a:t>类不确定度的来源（随机误差 未定系统误差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3. </a:t>
            </a:r>
            <a:r>
              <a:rPr lang="zh-CN" altLang="en-US" dirty="0"/>
              <a:t>推导过程，不同运算的有效数字保留方法。</a:t>
            </a:r>
            <a:endParaRPr lang="en-US" altLang="zh-CN" dirty="0"/>
          </a:p>
          <a:p>
            <a:r>
              <a:rPr lang="zh-CN" altLang="en-US" dirty="0"/>
              <a:t>直接测量量最佳值</a:t>
            </a:r>
            <a:r>
              <a:rPr lang="en-US" altLang="zh-CN" dirty="0"/>
              <a:t>---</a:t>
            </a:r>
            <a:r>
              <a:rPr lang="zh-CN" altLang="en-US" dirty="0"/>
              <a:t>平均值，有效数字按运算规则保留，注意常数。</a:t>
            </a:r>
            <a:endParaRPr lang="en-US" altLang="zh-CN" dirty="0"/>
          </a:p>
          <a:p>
            <a:r>
              <a:rPr lang="zh-CN" altLang="en-US" dirty="0"/>
              <a:t>直接测量量的</a:t>
            </a:r>
            <a:r>
              <a:rPr lang="en-US" altLang="zh-CN" dirty="0"/>
              <a:t>A</a:t>
            </a:r>
            <a:r>
              <a:rPr lang="zh-CN" altLang="en-US" dirty="0"/>
              <a:t>类</a:t>
            </a:r>
            <a:r>
              <a:rPr lang="en-US" altLang="zh-CN" dirty="0"/>
              <a:t>---</a:t>
            </a:r>
            <a:r>
              <a:rPr lang="zh-CN" altLang="en-US" dirty="0"/>
              <a:t>标准偏差，有效数字一般按大于三小于三保留</a:t>
            </a:r>
            <a:endParaRPr lang="en-US" altLang="zh-CN" dirty="0"/>
          </a:p>
          <a:p>
            <a:r>
              <a:rPr lang="zh-CN" altLang="en-US" dirty="0"/>
              <a:t>直接测量量的</a:t>
            </a:r>
            <a:r>
              <a:rPr lang="en-US" altLang="zh-CN" dirty="0"/>
              <a:t>B</a:t>
            </a:r>
            <a:r>
              <a:rPr lang="zh-CN" altLang="en-US" dirty="0"/>
              <a:t>类</a:t>
            </a:r>
            <a:r>
              <a:rPr lang="en-US" altLang="zh-CN" dirty="0"/>
              <a:t>----</a:t>
            </a:r>
            <a:r>
              <a:rPr lang="zh-CN" altLang="en-US" dirty="0"/>
              <a:t>示值误差，其值按书上表</a:t>
            </a:r>
            <a:r>
              <a:rPr lang="en-US" altLang="zh-CN" dirty="0"/>
              <a:t>1.3.3</a:t>
            </a:r>
            <a:r>
              <a:rPr lang="zh-CN" altLang="en-US" dirty="0"/>
              <a:t>给出，然后得到合成不确定度</a:t>
            </a:r>
            <a:endParaRPr lang="en-US" altLang="zh-CN" dirty="0"/>
          </a:p>
          <a:p>
            <a:r>
              <a:rPr lang="zh-CN" altLang="en-US" dirty="0"/>
              <a:t>写出直接测量量的结果</a:t>
            </a:r>
            <a:r>
              <a:rPr lang="en-US" altLang="zh-CN" dirty="0"/>
              <a:t>---</a:t>
            </a:r>
            <a:r>
              <a:rPr lang="zh-CN" altLang="en-US" dirty="0"/>
              <a:t>注意位置对齐，给出单位</a:t>
            </a:r>
            <a:endParaRPr lang="en-US" altLang="zh-CN" dirty="0"/>
          </a:p>
          <a:p>
            <a:r>
              <a:rPr lang="zh-CN" altLang="en-US" dirty="0"/>
              <a:t>间接测量量的最佳值</a:t>
            </a:r>
            <a:r>
              <a:rPr lang="en-US" altLang="zh-CN" dirty="0"/>
              <a:t>—</a:t>
            </a:r>
            <a:r>
              <a:rPr lang="zh-CN" altLang="en-US" dirty="0"/>
              <a:t>根据间接不确定度的最佳值通过公式算                          出，有效数字按运算规则保留</a:t>
            </a:r>
            <a:endParaRPr lang="en-US" altLang="zh-CN" dirty="0"/>
          </a:p>
          <a:p>
            <a:r>
              <a:rPr lang="zh-CN" altLang="en-US" dirty="0"/>
              <a:t>间接测量量的不确定度 根据</a:t>
            </a:r>
            <a:r>
              <a:rPr lang="en-US" altLang="zh-CN" dirty="0"/>
              <a:t>1.3-13</a:t>
            </a:r>
            <a:r>
              <a:rPr lang="zh-CN" altLang="en-US" dirty="0"/>
              <a:t>算出 不确定度保留一般按大于三小于三保留</a:t>
            </a:r>
            <a:endParaRPr lang="en-US" altLang="zh-CN" dirty="0"/>
          </a:p>
          <a:p>
            <a:r>
              <a:rPr lang="zh-CN" altLang="en-US" dirty="0"/>
              <a:t>写出间接测量量的结果</a:t>
            </a:r>
            <a:r>
              <a:rPr lang="en-US" altLang="zh-CN" dirty="0"/>
              <a:t>---</a:t>
            </a:r>
            <a:r>
              <a:rPr lang="zh-CN" altLang="en-US" dirty="0"/>
              <a:t>注意位置对齐，给出单位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43003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3F13E31-7F93-39C4-4C38-52BF5BF8B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19" y="356098"/>
            <a:ext cx="7308721" cy="614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3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1C56056-AF62-1A5A-345A-13379F1E2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3" y="299720"/>
            <a:ext cx="7068407" cy="625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31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DA45412-F709-2E61-3406-18987C5BB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83" y="381000"/>
            <a:ext cx="6968918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70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59C0C39-25A5-2296-0521-CFAE73597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21" y="267662"/>
            <a:ext cx="9361659" cy="659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244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5FFBDF1-9CD5-8464-B8E7-A22E76DDF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96" y="330200"/>
            <a:ext cx="5760084" cy="45748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FC248A-1369-92CC-6420-05C804330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91" y="5147280"/>
            <a:ext cx="6477333" cy="11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494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9E8240-321A-EFB7-CC61-EF698EB03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32" y="723900"/>
            <a:ext cx="87153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76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85393E-52FE-4BC4-B8D0-35A8095B8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866" y="136525"/>
            <a:ext cx="10515600" cy="1325563"/>
          </a:xfrm>
        </p:spPr>
        <p:txBody>
          <a:bodyPr/>
          <a:lstStyle/>
          <a:p>
            <a:r>
              <a:rPr lang="zh-CN" altLang="en-US" dirty="0"/>
              <a:t>常用数据处理方法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44D5FE-B0AB-41A8-9A10-49CB22587FF4}"/>
              </a:ext>
            </a:extLst>
          </p:cNvPr>
          <p:cNvSpPr txBox="1"/>
          <p:nvPr/>
        </p:nvSpPr>
        <p:spPr>
          <a:xfrm>
            <a:off x="835231" y="1353897"/>
            <a:ext cx="42883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了解每种数据</a:t>
            </a:r>
            <a:endParaRPr lang="en-US" altLang="zh-CN" sz="3200" dirty="0"/>
          </a:p>
          <a:p>
            <a:r>
              <a:rPr lang="zh-CN" altLang="en-US" sz="3200" dirty="0"/>
              <a:t>处理方法的特点，</a:t>
            </a:r>
            <a:endParaRPr lang="en-US" altLang="zh-CN" sz="3200" dirty="0"/>
          </a:p>
          <a:p>
            <a:r>
              <a:rPr lang="zh-CN" altLang="en-US" sz="3200" dirty="0"/>
              <a:t>并可以进行处理和分析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482EB10B-2494-4631-90ED-CACCB86D3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4950" y="3065546"/>
            <a:ext cx="2914650" cy="553998"/>
          </a:xfrm>
          <a:prstGeom prst="rect">
            <a:avLst/>
          </a:prstGeom>
          <a:solidFill>
            <a:srgbClr val="CCFFFF"/>
          </a:solidFill>
          <a:ln w="19050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3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 Schoolbook" pitchFamily="18" charset="0"/>
                <a:ea typeface="宋体" charset="-122"/>
                <a:sym typeface="Monotype Sorts" pitchFamily="2" charset="2"/>
              </a:rPr>
              <a:t>   </a:t>
            </a:r>
            <a:r>
              <a:rPr lang="zh-CN" altLang="en-US" sz="30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charset="-122"/>
                <a:ea typeface="宋体" charset="-122"/>
              </a:rPr>
              <a:t>列表法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40525E1C-6477-481E-B0C3-15D8CD68A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4950" y="3777540"/>
            <a:ext cx="2914650" cy="553998"/>
          </a:xfrm>
          <a:prstGeom prst="rect">
            <a:avLst/>
          </a:prstGeom>
          <a:solidFill>
            <a:srgbClr val="CCFFFF"/>
          </a:solidFill>
          <a:ln w="19050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3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 Schoolbook" pitchFamily="18" charset="0"/>
                <a:ea typeface="宋体" charset="-122"/>
                <a:sym typeface="Monotype Sorts" pitchFamily="2" charset="2"/>
              </a:rPr>
              <a:t>   </a:t>
            </a:r>
            <a:r>
              <a:rPr lang="zh-CN" altLang="en-US" sz="3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charset="-122"/>
                <a:ea typeface="宋体" charset="-122"/>
              </a:rPr>
              <a:t>作图法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1457A84-E421-40A8-848B-3083175536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5666" y="5225340"/>
            <a:ext cx="2914650" cy="553998"/>
          </a:xfrm>
          <a:prstGeom prst="rect">
            <a:avLst/>
          </a:prstGeom>
          <a:solidFill>
            <a:srgbClr val="CCFFFF"/>
          </a:solidFill>
          <a:ln w="19050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3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 Schoolbook" pitchFamily="18" charset="0"/>
                <a:ea typeface="宋体" charset="-122"/>
                <a:sym typeface="Monotype Sorts" pitchFamily="2" charset="2"/>
              </a:rPr>
              <a:t>    </a:t>
            </a:r>
            <a:r>
              <a:rPr lang="zh-CN" altLang="en-US" sz="3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  <a:ea typeface="宋体" charset="-122"/>
              </a:rPr>
              <a:t>逐差法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033006A5-F497-4D0E-95E4-7A0035BA1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5666" y="4469293"/>
            <a:ext cx="2914650" cy="553998"/>
          </a:xfrm>
          <a:prstGeom prst="rect">
            <a:avLst/>
          </a:prstGeom>
          <a:solidFill>
            <a:srgbClr val="CCFFFF"/>
          </a:solidFill>
          <a:ln w="19050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3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entury Schoolbook" pitchFamily="18" charset="0"/>
                <a:ea typeface="宋体" charset="-122"/>
                <a:sym typeface="Monotype Sorts" pitchFamily="2" charset="2"/>
              </a:rPr>
              <a:t>  </a:t>
            </a:r>
            <a:r>
              <a:rPr lang="zh-CN" altLang="en-US" sz="3000" b="1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宋体" charset="-122"/>
                <a:ea typeface="宋体" charset="-122"/>
              </a:rPr>
              <a:t>最小二乘法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931564A4-D808-4EE3-8D2A-D844A5C3D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2361" y="1984459"/>
            <a:ext cx="4320778" cy="62373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FFCC99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69056" tIns="34529" rIns="69056" bIns="34529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fontAlgn="base" hangingPunct="0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kumimoji="1" lang="zh-CN" altLang="en-US" sz="3600" b="1" dirty="0">
                <a:solidFill>
                  <a:srgbClr val="330066"/>
                </a:solidFill>
                <a:latin typeface="楷体_GB2312" pitchFamily="49" charset="-122"/>
                <a:ea typeface="楷体_GB2312" pitchFamily="49" charset="-122"/>
              </a:rPr>
              <a:t>数据处理基本方法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47F92EA0-3DAB-4625-A2E3-B0546D517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3175084"/>
            <a:ext cx="3371850" cy="507831"/>
          </a:xfrm>
          <a:prstGeom prst="rect">
            <a:avLst/>
          </a:prstGeom>
          <a:solidFill>
            <a:srgbClr val="FFFF99"/>
          </a:solidFill>
          <a:ln w="28575">
            <a:solidFill>
              <a:srgbClr val="CC99FF"/>
            </a:solidFill>
            <a:miter lim="800000"/>
            <a:headEnd/>
            <a:tailEnd type="none" w="med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en-US" altLang="zh-CN" sz="2700" b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Schoolbook" pitchFamily="18" charset="0"/>
                <a:ea typeface="宋体" charset="-122"/>
              </a:rPr>
              <a:t>1</a:t>
            </a:r>
            <a:r>
              <a:rPr kumimoji="1" lang="zh-CN" altLang="en-US" sz="2700" b="1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entury Schoolbook" pitchFamily="18" charset="0"/>
                <a:ea typeface="宋体" charset="-122"/>
              </a:rPr>
              <a:t>）</a:t>
            </a:r>
            <a:r>
              <a:rPr kumimoji="1" lang="zh-CN" altLang="en-US" sz="2700" b="1">
                <a:solidFill>
                  <a:srgbClr val="FF3300"/>
                </a:solidFill>
                <a:latin typeface="Century Schoolbook" pitchFamily="18" charset="0"/>
                <a:ea typeface="宋体" charset="-122"/>
              </a:rPr>
              <a:t>作图的基本方法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705FAB8F-9173-40A4-AB7F-36068F89D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3791828"/>
            <a:ext cx="3371850" cy="507831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CC99FF"/>
            </a:solidFill>
            <a:miter lim="800000"/>
            <a:headEnd/>
            <a:tailEnd type="none" w="med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kumimoji="1" lang="en-US" altLang="zh-CN" sz="2700" b="1">
                <a:solidFill>
                  <a:srgbClr val="FF3300"/>
                </a:solidFill>
                <a:latin typeface="Century Schoolbook" panose="02040604050505020304" pitchFamily="18" charset="0"/>
              </a:rPr>
              <a:t>2</a:t>
            </a:r>
            <a:r>
              <a:rPr kumimoji="1" lang="zh-CN" altLang="en-US" sz="2700" b="1">
                <a:solidFill>
                  <a:srgbClr val="FF3300"/>
                </a:solidFill>
                <a:latin typeface="Century Schoolbook" panose="02040604050505020304" pitchFamily="18" charset="0"/>
              </a:rPr>
              <a:t>）图示法与图解法</a:t>
            </a: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0A88BC58-BDB5-4E12-849A-60B30D9F9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4375234"/>
            <a:ext cx="3371850" cy="507831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CC99FF"/>
            </a:solidFill>
            <a:miter lim="800000"/>
            <a:headEnd/>
            <a:tailEnd type="none" w="med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kumimoji="1" lang="en-US" altLang="zh-CN" sz="2700" b="1">
                <a:solidFill>
                  <a:srgbClr val="FF3300"/>
                </a:solidFill>
                <a:latin typeface="Century Schoolbook" panose="02040604050505020304" pitchFamily="18" charset="0"/>
              </a:rPr>
              <a:t>3</a:t>
            </a:r>
            <a:r>
              <a:rPr kumimoji="1" lang="zh-CN" altLang="en-US" sz="2700" b="1">
                <a:solidFill>
                  <a:srgbClr val="FF3300"/>
                </a:solidFill>
                <a:latin typeface="Century Schoolbook" panose="02040604050505020304" pitchFamily="18" charset="0"/>
              </a:rPr>
              <a:t>）曲线改直</a:t>
            </a:r>
          </a:p>
        </p:txBody>
      </p:sp>
      <p:sp>
        <p:nvSpPr>
          <p:cNvPr id="13" name="AutoShape 10">
            <a:extLst>
              <a:ext uri="{FF2B5EF4-FFF2-40B4-BE49-F238E27FC236}">
                <a16:creationId xmlns:a16="http://schemas.microsoft.com/office/drawing/2014/main" id="{070A0EE5-6029-4C32-95B5-89B1378694A2}"/>
              </a:ext>
            </a:extLst>
          </p:cNvPr>
          <p:cNvSpPr>
            <a:spLocks/>
          </p:cNvSpPr>
          <p:nvPr/>
        </p:nvSpPr>
        <p:spPr bwMode="auto">
          <a:xfrm>
            <a:off x="8172450" y="3117933"/>
            <a:ext cx="400050" cy="1828800"/>
          </a:xfrm>
          <a:prstGeom prst="leftBrace">
            <a:avLst>
              <a:gd name="adj1" fmla="val 10772"/>
              <a:gd name="adj2" fmla="val 50000"/>
            </a:avLst>
          </a:prstGeom>
          <a:noFill/>
          <a:ln w="381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zh-CN">
              <a:solidFill>
                <a:srgbClr val="FF33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FFC8DC94-337D-4A50-9392-C69533FEF9F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2088" y="2686927"/>
            <a:ext cx="5543550" cy="0"/>
          </a:xfrm>
          <a:prstGeom prst="line">
            <a:avLst/>
          </a:prstGeom>
          <a:noFill/>
          <a:ln w="9525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 b="1" u="sng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0C384AFE-7B39-41A1-A08A-C00FBD5551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72088" y="2363077"/>
            <a:ext cx="0" cy="1371600"/>
          </a:xfrm>
          <a:prstGeom prst="line">
            <a:avLst/>
          </a:prstGeom>
          <a:noFill/>
          <a:ln w="9525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 b="1" u="sng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B53FDB-039C-6588-91A5-BA5BEECB38CE}"/>
              </a:ext>
            </a:extLst>
          </p:cNvPr>
          <p:cNvSpPr txBox="1"/>
          <p:nvPr/>
        </p:nvSpPr>
        <p:spPr>
          <a:xfrm>
            <a:off x="424863" y="4331538"/>
            <a:ext cx="4288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超星学习通上每种方法</a:t>
            </a:r>
            <a:endParaRPr lang="en-US" altLang="zh-CN" sz="3200" dirty="0"/>
          </a:p>
          <a:p>
            <a:r>
              <a:rPr lang="zh-CN" altLang="en-US" sz="3200" dirty="0"/>
              <a:t>的特点要背下来</a:t>
            </a:r>
          </a:p>
        </p:txBody>
      </p:sp>
    </p:spTree>
    <p:extLst>
      <p:ext uri="{BB962C8B-B14F-4D97-AF65-F5344CB8AC3E}">
        <p14:creationId xmlns:p14="http://schemas.microsoft.com/office/powerpoint/2010/main" val="423879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utoUpdateAnimBg="0"/>
      <p:bldP spid="11" grpId="0" animBg="1" autoUpdateAnimBg="0"/>
      <p:bldP spid="12" grpId="0" animBg="1" autoUpdateAnimBg="0"/>
      <p:bldP spid="13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6E91F9C-54FC-9AB5-DCE0-5DFD9B6F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8600270" cy="5943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395E0B-B7C6-5074-EE2C-C39620836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042" y="172720"/>
            <a:ext cx="7016452" cy="5943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005274-433F-946D-7C7E-1C61D3A7E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324490"/>
            <a:ext cx="6317523" cy="130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98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8F797FA-B2FF-DABD-E3A7-2E43DFA1B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202" y="416560"/>
            <a:ext cx="4370450" cy="60248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BAD55A-03E8-8289-A3EF-0101848AE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55" y="1612900"/>
            <a:ext cx="4622166" cy="41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97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54D3F-7252-4514-979F-BC3106331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161925"/>
            <a:ext cx="10515600" cy="1325563"/>
          </a:xfrm>
        </p:spPr>
        <p:txBody>
          <a:bodyPr/>
          <a:lstStyle/>
          <a:p>
            <a:r>
              <a:rPr lang="zh-CN" altLang="en-US" dirty="0"/>
              <a:t>测量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7D3D43-AC14-4435-B8CC-311DC8170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1487488"/>
            <a:ext cx="7432914" cy="42704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806007-920D-4DAE-BB0A-F7731866DA37}"/>
              </a:ext>
            </a:extLst>
          </p:cNvPr>
          <p:cNvSpPr txBox="1"/>
          <p:nvPr/>
        </p:nvSpPr>
        <p:spPr>
          <a:xfrm>
            <a:off x="7747001" y="1977912"/>
            <a:ext cx="3937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1.</a:t>
            </a:r>
            <a:r>
              <a:rPr lang="zh-CN" altLang="en-US" sz="3200" b="1" dirty="0"/>
              <a:t>对于每个实验要分清哪些是直接测量量，哪些是间接测量量</a:t>
            </a:r>
            <a:endParaRPr lang="en-US" altLang="zh-CN" sz="3200" b="1" dirty="0"/>
          </a:p>
          <a:p>
            <a:endParaRPr lang="en-US" altLang="zh-CN" sz="3200" b="1" dirty="0"/>
          </a:p>
          <a:p>
            <a:r>
              <a:rPr lang="en-US" altLang="zh-CN" sz="3200" b="1" dirty="0"/>
              <a:t>2.</a:t>
            </a:r>
            <a:r>
              <a:rPr lang="zh-CN" altLang="en-US" sz="3200" b="1" dirty="0"/>
              <a:t>概念</a:t>
            </a:r>
            <a:endParaRPr lang="en-US" altLang="zh-CN" sz="3200" b="1" dirty="0"/>
          </a:p>
          <a:p>
            <a:endParaRPr lang="en-US" altLang="zh-CN" sz="3200" b="1" dirty="0"/>
          </a:p>
          <a:p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5502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66243-F268-4BEF-B3B7-FE5056FD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36" y="218663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列表法举例</a:t>
            </a:r>
          </a:p>
        </p:txBody>
      </p:sp>
      <p:sp>
        <p:nvSpPr>
          <p:cNvPr id="5" name="Text Box 90">
            <a:extLst>
              <a:ext uri="{FF2B5EF4-FFF2-40B4-BE49-F238E27FC236}">
                <a16:creationId xmlns:a16="http://schemas.microsoft.com/office/drawing/2014/main" id="{24D522D3-26C3-46B5-8173-F6466A1E8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3756" y="3028951"/>
            <a:ext cx="2972991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sz="2100" b="1">
                <a:solidFill>
                  <a:srgbClr val="000000"/>
                </a:solidFill>
                <a:latin typeface="Times New Roman" panose="02020603050405020304" pitchFamily="18" charset="0"/>
              </a:rPr>
              <a:t>电阻丝电阻与温度关系</a:t>
            </a:r>
          </a:p>
        </p:txBody>
      </p:sp>
      <p:graphicFrame>
        <p:nvGraphicFramePr>
          <p:cNvPr id="6" name="Group 91">
            <a:extLst>
              <a:ext uri="{FF2B5EF4-FFF2-40B4-BE49-F238E27FC236}">
                <a16:creationId xmlns:a16="http://schemas.microsoft.com/office/drawing/2014/main" id="{FA4EF92D-90AA-4EE2-9F7A-31CB5C2BA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465332"/>
              </p:ext>
            </p:extLst>
          </p:nvPr>
        </p:nvGraphicFramePr>
        <p:xfrm>
          <a:off x="5923361" y="3496866"/>
          <a:ext cx="5701961" cy="1241822"/>
        </p:xfrm>
        <a:graphic>
          <a:graphicData uri="http://schemas.openxmlformats.org/drawingml/2006/table">
            <a:tbl>
              <a:tblPr/>
              <a:tblGrid>
                <a:gridCol w="635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4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7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7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57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579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46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799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7012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34290" marB="3429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24.0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30.0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40.0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50.0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60.0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70.0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80.0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90.0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5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zh-CN" altLang="zh-CN" sz="15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68580" marR="68580" marT="34290" marB="3429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3.500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3.581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3.724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3.875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4.025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4.170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4.302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8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charset="-122"/>
                        </a:rPr>
                        <a:t>4.443</a:t>
                      </a:r>
                    </a:p>
                  </a:txBody>
                  <a:tcPr marL="68580" marR="68580" marT="34290" marB="3429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Object 123">
            <a:extLst>
              <a:ext uri="{FF2B5EF4-FFF2-40B4-BE49-F238E27FC236}">
                <a16:creationId xmlns:a16="http://schemas.microsoft.com/office/drawing/2014/main" id="{EC470428-63EC-4872-B4FB-6D5F9D979C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972231"/>
              </p:ext>
            </p:extLst>
          </p:nvPr>
        </p:nvGraphicFramePr>
        <p:xfrm>
          <a:off x="5985272" y="3668316"/>
          <a:ext cx="57150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7225" imgH="203024" progId="Equation.3">
                  <p:embed/>
                </p:oleObj>
              </mc:Choice>
              <mc:Fallback>
                <p:oleObj name="Equation" r:id="rId2" imgW="317225" imgH="203024" progId="Equation.3">
                  <p:embed/>
                  <p:pic>
                    <p:nvPicPr>
                      <p:cNvPr id="95268" name="Object 123">
                        <a:extLst>
                          <a:ext uri="{FF2B5EF4-FFF2-40B4-BE49-F238E27FC236}">
                            <a16:creationId xmlns:a16="http://schemas.microsoft.com/office/drawing/2014/main" id="{C3CFA846-538C-4F25-B4FC-15370450C0C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5272" y="3668316"/>
                        <a:ext cx="571500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124">
            <a:extLst>
              <a:ext uri="{FF2B5EF4-FFF2-40B4-BE49-F238E27FC236}">
                <a16:creationId xmlns:a16="http://schemas.microsoft.com/office/drawing/2014/main" id="{826695F6-4765-4F7C-A463-002ED570C7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85422" y="4287441"/>
            <a:ext cx="571500" cy="228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1350" b="1" u="sng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Text Box 125">
            <a:extLst>
              <a:ext uri="{FF2B5EF4-FFF2-40B4-BE49-F238E27FC236}">
                <a16:creationId xmlns:a16="http://schemas.microsoft.com/office/drawing/2014/main" id="{ABC66C81-AC12-41B3-98FF-42B6864E27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325" y="4468416"/>
            <a:ext cx="685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kumimoji="1" lang="en-US" altLang="zh-CN" sz="1800">
                <a:solidFill>
                  <a:srgbClr val="0000FF"/>
                </a:solidFill>
                <a:latin typeface="Times New Roman" panose="02020603050405020304" pitchFamily="18" charset="0"/>
              </a:rPr>
              <a:t>3.582</a:t>
            </a:r>
          </a:p>
        </p:txBody>
      </p:sp>
      <p:graphicFrame>
        <p:nvGraphicFramePr>
          <p:cNvPr id="10" name="Object 126">
            <a:extLst>
              <a:ext uri="{FF2B5EF4-FFF2-40B4-BE49-F238E27FC236}">
                <a16:creationId xmlns:a16="http://schemas.microsoft.com/office/drawing/2014/main" id="{283D035A-627F-47B5-A308-7F6460810B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141944"/>
              </p:ext>
            </p:extLst>
          </p:nvPr>
        </p:nvGraphicFramePr>
        <p:xfrm>
          <a:off x="5928122" y="4296966"/>
          <a:ext cx="571500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5138" imgH="177569" progId="Equation.3">
                  <p:embed/>
                </p:oleObj>
              </mc:Choice>
              <mc:Fallback>
                <p:oleObj name="Equation" r:id="rId4" imgW="355138" imgH="177569" progId="Equation.3">
                  <p:embed/>
                  <p:pic>
                    <p:nvPicPr>
                      <p:cNvPr id="95271" name="Object 126">
                        <a:extLst>
                          <a:ext uri="{FF2B5EF4-FFF2-40B4-BE49-F238E27FC236}">
                            <a16:creationId xmlns:a16="http://schemas.microsoft.com/office/drawing/2014/main" id="{5A2033F9-6C58-46F0-9CC3-3A3760B084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8122" y="4296966"/>
                        <a:ext cx="571500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椭圆 10">
            <a:extLst>
              <a:ext uri="{FF2B5EF4-FFF2-40B4-BE49-F238E27FC236}">
                <a16:creationId xmlns:a16="http://schemas.microsoft.com/office/drawing/2014/main" id="{6581A65E-E7CA-4A50-802F-A2469454FA61}"/>
              </a:ext>
            </a:extLst>
          </p:cNvPr>
          <p:cNvSpPr/>
          <p:nvPr/>
        </p:nvSpPr>
        <p:spPr bwMode="auto">
          <a:xfrm>
            <a:off x="5738664" y="3352800"/>
            <a:ext cx="918102" cy="1566174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350" b="1" u="sng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0432C45-6CA1-4E50-A213-3EA7A8FF6D11}"/>
              </a:ext>
            </a:extLst>
          </p:cNvPr>
          <p:cNvSpPr txBox="1"/>
          <p:nvPr/>
        </p:nvSpPr>
        <p:spPr>
          <a:xfrm>
            <a:off x="5985273" y="5297016"/>
            <a:ext cx="153920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b="1" u="sng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名称和单位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06889883-ED98-4F83-AAB0-E749155DA84A}"/>
              </a:ext>
            </a:extLst>
          </p:cNvPr>
          <p:cNvSpPr/>
          <p:nvPr/>
        </p:nvSpPr>
        <p:spPr bwMode="auto">
          <a:xfrm>
            <a:off x="6734706" y="2883619"/>
            <a:ext cx="3540463" cy="685205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350" b="1" u="sng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1425A78-C98C-4D45-B48B-79D17A7DF363}"/>
              </a:ext>
            </a:extLst>
          </p:cNvPr>
          <p:cNvSpPr txBox="1"/>
          <p:nvPr/>
        </p:nvSpPr>
        <p:spPr>
          <a:xfrm>
            <a:off x="9848040" y="2611286"/>
            <a:ext cx="126829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表格名称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331FE9-0552-4FED-B7AE-0754915C22E0}"/>
              </a:ext>
            </a:extLst>
          </p:cNvPr>
          <p:cNvSpPr txBox="1"/>
          <p:nvPr/>
        </p:nvSpPr>
        <p:spPr>
          <a:xfrm>
            <a:off x="8262350" y="5208769"/>
            <a:ext cx="289374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2100" b="1" u="sng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自变量在上因变量在下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9F9C5A4-7C82-4BFB-A5F3-388E05A6EE9E}"/>
              </a:ext>
            </a:extLst>
          </p:cNvPr>
          <p:cNvSpPr txBox="1"/>
          <p:nvPr/>
        </p:nvSpPr>
        <p:spPr>
          <a:xfrm>
            <a:off x="265844" y="2714090"/>
            <a:ext cx="51187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表头   物理量</a:t>
            </a:r>
            <a:r>
              <a:rPr lang="en-US" altLang="zh-CN" dirty="0"/>
              <a:t>/</a:t>
            </a:r>
            <a:r>
              <a:rPr lang="zh-CN" altLang="en-US" dirty="0"/>
              <a:t>单位</a:t>
            </a:r>
            <a:r>
              <a:rPr lang="en-US" altLang="zh-CN" dirty="0"/>
              <a:t>/</a:t>
            </a:r>
            <a:r>
              <a:rPr lang="zh-CN" altLang="en-US" dirty="0"/>
              <a:t>序号   表格中的数为有效数字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自变量因变量  提供与数据处理有关的参数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（比如温度，湿度等等）</a:t>
            </a:r>
          </a:p>
        </p:txBody>
      </p:sp>
    </p:spTree>
    <p:extLst>
      <p:ext uri="{BB962C8B-B14F-4D97-AF65-F5344CB8AC3E}">
        <p14:creationId xmlns:p14="http://schemas.microsoft.com/office/powerpoint/2010/main" val="12549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AAF35A-3150-4F4F-B424-C8E40FB88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作图法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B754E6-C8FE-4BA0-98CE-A5BFA98B1DDA}"/>
              </a:ext>
            </a:extLst>
          </p:cNvPr>
          <p:cNvSpPr txBox="1"/>
          <p:nvPr/>
        </p:nvSpPr>
        <p:spPr>
          <a:xfrm>
            <a:off x="397932" y="2032000"/>
            <a:ext cx="28786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确定好自变量 因变量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量程应选择合适 （原点）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坐标轴</a:t>
            </a:r>
            <a:r>
              <a:rPr lang="en-US" altLang="zh-CN" dirty="0"/>
              <a:t>—</a:t>
            </a:r>
            <a:r>
              <a:rPr lang="zh-CN" altLang="en-US" dirty="0"/>
              <a:t>表明物理量名称和单位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分度值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标实验点（空心符号）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连线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取特殊点 （不同符号，不要太近）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标注好实验名称 图名等 实验者 实验日期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0141064-4683-AE85-0D32-CDF352C61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599" y="0"/>
            <a:ext cx="8046273" cy="34419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EC970B9-906E-4817-D45A-9738515B54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527039" y="2865868"/>
            <a:ext cx="5426035" cy="37686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2234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5D45817E-B003-9849-E1CE-A42BDDED723B}"/>
              </a:ext>
            </a:extLst>
          </p:cNvPr>
          <p:cNvSpPr/>
          <p:nvPr/>
        </p:nvSpPr>
        <p:spPr>
          <a:xfrm>
            <a:off x="7894320" y="802640"/>
            <a:ext cx="2021840" cy="8229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DA0AACA-0FA5-4F32-88F3-0B31D9697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366712"/>
            <a:ext cx="9591675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16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A55F667-968E-5F48-14CF-417CB1ECFBA2}"/>
              </a:ext>
            </a:extLst>
          </p:cNvPr>
          <p:cNvSpPr txBox="1"/>
          <p:nvPr/>
        </p:nvSpPr>
        <p:spPr>
          <a:xfrm>
            <a:off x="274361" y="230009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基本物理量的测量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0E660D-7807-8BB0-BFF3-70E940EEA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63" y="1474413"/>
            <a:ext cx="5445193" cy="236160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6679DD9-7DD6-3608-B2CD-78B7A2C68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17" y="4295100"/>
            <a:ext cx="3925593" cy="21769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C3434C6-F3AD-D1B9-0C03-7424C1C9A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634" y="3183570"/>
            <a:ext cx="5327003" cy="35278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8942B9E-37C9-3872-9ABE-83FEC836E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053" y="2759816"/>
            <a:ext cx="3262908" cy="42375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02996EF-AF04-6719-F483-9CA32D104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2626" y="208374"/>
            <a:ext cx="4074049" cy="297519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69737A6-3BFF-4CC1-C629-F6D9F0D05CA1}"/>
              </a:ext>
            </a:extLst>
          </p:cNvPr>
          <p:cNvSpPr txBox="1"/>
          <p:nvPr/>
        </p:nvSpPr>
        <p:spPr>
          <a:xfrm>
            <a:off x="4138643" y="1151247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每种仪器的读数方法需要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注意的事项，以及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类不确定度</a:t>
            </a:r>
          </a:p>
        </p:txBody>
      </p:sp>
    </p:spTree>
    <p:extLst>
      <p:ext uri="{BB962C8B-B14F-4D97-AF65-F5344CB8AC3E}">
        <p14:creationId xmlns:p14="http://schemas.microsoft.com/office/powerpoint/2010/main" val="2855844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C5E971-CABF-7221-14B2-2B412D5C3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221" y="294640"/>
            <a:ext cx="7629911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215C445-A906-40CF-B992-4555362CC039}"/>
              </a:ext>
            </a:extLst>
          </p:cNvPr>
          <p:cNvSpPr txBox="1"/>
          <p:nvPr/>
        </p:nvSpPr>
        <p:spPr>
          <a:xfrm>
            <a:off x="431799" y="465666"/>
            <a:ext cx="40301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对于每个实验应注意</a:t>
            </a:r>
            <a:r>
              <a:rPr lang="en-US" altLang="zh-CN" sz="2800" b="1" dirty="0"/>
              <a:t>: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63BC8D-F6AD-4C7D-989E-C4A62FACDBF0}"/>
              </a:ext>
            </a:extLst>
          </p:cNvPr>
          <p:cNvSpPr txBox="1"/>
          <p:nvPr/>
        </p:nvSpPr>
        <p:spPr>
          <a:xfrm>
            <a:off x="626533" y="1701800"/>
            <a:ext cx="1113317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实验原理，实验步骤  </a:t>
            </a:r>
            <a:r>
              <a:rPr lang="en-US" altLang="zh-CN" sz="2400" dirty="0"/>
              <a:t>—  </a:t>
            </a:r>
            <a:r>
              <a:rPr lang="zh-CN" altLang="en-US" sz="2400" dirty="0"/>
              <a:t>简答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哪些是直接物理量 哪些是间接物理量 以及其有效数字的读法 示值误差的大小等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产生的主要误差</a:t>
            </a:r>
            <a:r>
              <a:rPr lang="en-US" altLang="zh-CN" sz="2400" dirty="0"/>
              <a:t>—</a:t>
            </a:r>
            <a:r>
              <a:rPr lang="zh-CN" altLang="en-US" sz="2400" dirty="0"/>
              <a:t>多写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4.</a:t>
            </a:r>
            <a:r>
              <a:rPr lang="zh-CN" altLang="en-US" sz="2400" dirty="0"/>
              <a:t>数据处理方法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5.</a:t>
            </a:r>
            <a:r>
              <a:rPr lang="zh-CN" altLang="en-US" sz="2400" dirty="0"/>
              <a:t> 数据处理要清晰 ，按步骤写，注意有效数字位数，最后结果最佳值和不确定度</a:t>
            </a:r>
            <a:endParaRPr lang="en-US" altLang="zh-CN" sz="2400" dirty="0"/>
          </a:p>
          <a:p>
            <a:r>
              <a:rPr lang="zh-CN" altLang="en-US" sz="2400" dirty="0"/>
              <a:t>位置对齐。（先求直接测量量，写直接测量量的表达式，再写间接测量量，</a:t>
            </a:r>
            <a:endParaRPr lang="en-US" altLang="zh-CN" sz="2400" dirty="0"/>
          </a:p>
          <a:p>
            <a:r>
              <a:rPr lang="zh-CN" altLang="en-US" sz="2400" dirty="0"/>
              <a:t>批卷时找每个点给分的）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3179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518D3CE-E23B-F79F-4369-86259F2D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1" y="762001"/>
            <a:ext cx="5226159" cy="49436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AEB7F8-3504-D179-D89B-37E80E40B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278" y="2055272"/>
            <a:ext cx="7497081" cy="404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C799CE-9E66-FB37-D234-3A117EFBB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r>
              <a:rPr lang="zh-CN" altLang="en-US" dirty="0"/>
              <a:t>个实验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CF36D3-2F95-72E6-AA90-C92EB6F0A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实验细节</a:t>
            </a:r>
            <a:endParaRPr lang="en-US" altLang="zh-CN" dirty="0"/>
          </a:p>
          <a:p>
            <a:r>
              <a:rPr lang="zh-CN" altLang="en-US" dirty="0"/>
              <a:t>实验步骤</a:t>
            </a:r>
            <a:endParaRPr lang="en-US" altLang="zh-CN" dirty="0"/>
          </a:p>
          <a:p>
            <a:r>
              <a:rPr lang="zh-CN" altLang="en-US" dirty="0"/>
              <a:t>实验原理</a:t>
            </a:r>
            <a:endParaRPr lang="en-US" altLang="zh-CN" dirty="0"/>
          </a:p>
          <a:p>
            <a:r>
              <a:rPr lang="zh-CN" altLang="en-US" dirty="0"/>
              <a:t>数据处理 （列表，计算，作图）</a:t>
            </a:r>
            <a:endParaRPr lang="en-US" altLang="zh-CN" dirty="0"/>
          </a:p>
          <a:p>
            <a:r>
              <a:rPr lang="zh-CN" altLang="en-US" dirty="0"/>
              <a:t>误差分析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可能的题型：简答，作图，挑错，排序，设计，列表等。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0644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15897EB-709D-796B-C755-6F6868F3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210" y="124777"/>
            <a:ext cx="6297098" cy="15516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6D2B8B0-7DCA-7172-9350-354AE5C7DBA5}"/>
              </a:ext>
            </a:extLst>
          </p:cNvPr>
          <p:cNvSpPr txBox="1"/>
          <p:nvPr/>
        </p:nvSpPr>
        <p:spPr>
          <a:xfrm>
            <a:off x="603567" y="1767840"/>
            <a:ext cx="104438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重点：注意实验步骤，不仅可能考整体实验步骤，而可能</a:t>
            </a:r>
            <a:endParaRPr lang="en-US" altLang="zh-CN" sz="3200" dirty="0"/>
          </a:p>
          <a:p>
            <a:r>
              <a:rPr lang="en-US" altLang="zh-CN" sz="3200" dirty="0"/>
              <a:t>           </a:t>
            </a:r>
            <a:r>
              <a:rPr lang="zh-CN" altLang="en-US" sz="3200" dirty="0"/>
              <a:t>考某一步的实验步骤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F57BA9A-4ACA-9D26-FCBE-5FF4BBAC8D2D}"/>
              </a:ext>
            </a:extLst>
          </p:cNvPr>
          <p:cNvSpPr txBox="1">
            <a:spLocks noChangeArrowheads="1"/>
          </p:cNvSpPr>
          <p:nvPr/>
        </p:nvSpPr>
        <p:spPr bwMode="black">
          <a:xfrm>
            <a:off x="487680" y="3227130"/>
            <a:ext cx="9137015" cy="1571625"/>
          </a:xfrm>
          <a:prstGeom prst="rect">
            <a:avLst/>
          </a:prstGeom>
          <a:noFill/>
          <a:ln>
            <a:noFill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marL="342900" indent="-342900" algn="ctr" fontAlgn="base">
              <a:spcBef>
                <a:spcPct val="0"/>
              </a:spcBef>
              <a:spcAft>
                <a:spcPct val="0"/>
              </a:spcAft>
              <a:buClr>
                <a:srgbClr val="009999"/>
              </a:buClr>
              <a:defRPr/>
            </a:pPr>
            <a:r>
              <a:rPr lang="zh-CN" altLang="en-US" sz="4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宋体" panose="02010600040101010101" pitchFamily="2" charset="-122"/>
                <a:ea typeface="华文宋体" panose="02010600040101010101" pitchFamily="2" charset="-122"/>
              </a:rPr>
              <a:t>单摆法测量重力加速度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9CDAA70-8C7F-2E26-FBFE-97A12BB4757E}"/>
              </a:ext>
            </a:extLst>
          </p:cNvPr>
          <p:cNvSpPr txBox="1"/>
          <p:nvPr/>
        </p:nvSpPr>
        <p:spPr>
          <a:xfrm>
            <a:off x="487680" y="509016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重点：根据原理公式进行计算</a:t>
            </a:r>
          </a:p>
        </p:txBody>
      </p:sp>
    </p:spTree>
    <p:extLst>
      <p:ext uri="{BB962C8B-B14F-4D97-AF65-F5344CB8AC3E}">
        <p14:creationId xmlns:p14="http://schemas.microsoft.com/office/powerpoint/2010/main" val="2026716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12A9A7-556C-37D6-AC4C-8358E9986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67" y="312737"/>
            <a:ext cx="7896225" cy="84772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B64ED01-3135-C4B0-9575-73B95B616321}"/>
              </a:ext>
            </a:extLst>
          </p:cNvPr>
          <p:cNvSpPr txBox="1"/>
          <p:nvPr/>
        </p:nvSpPr>
        <p:spPr>
          <a:xfrm>
            <a:off x="400367" y="1407159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重点：根据原理公式进行计算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B47586B-DEEE-D96B-6194-E613B2C6C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" y="2499360"/>
            <a:ext cx="4671114" cy="40459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FE09F09-B837-064D-EFFA-97FE3648F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328" y="2153920"/>
            <a:ext cx="6842675" cy="217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42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E74C408-7317-F995-D39F-FBA86829E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23" y="524983"/>
            <a:ext cx="3687448" cy="33559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A55EBB-9D81-D0BC-B675-4ADDB1E09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772" y="524983"/>
            <a:ext cx="4008232" cy="36363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B18C8B-738A-8CA5-FE88-22BE1E277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84" y="4161317"/>
            <a:ext cx="94488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76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DCFF46-8301-BF64-01FB-0B46DE2B7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" y="341831"/>
            <a:ext cx="5905500" cy="9239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2BA909-CF20-E8F1-1511-A2BB9DAF6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" y="1780165"/>
            <a:ext cx="4754880" cy="45491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5357F2-F7A0-525E-C7F8-C3E7DBD14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370" y="2458719"/>
            <a:ext cx="6712470" cy="33562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BB7EAC-16F2-7E79-5119-E803B2E05764}"/>
              </a:ext>
            </a:extLst>
          </p:cNvPr>
          <p:cNvSpPr txBox="1"/>
          <p:nvPr/>
        </p:nvSpPr>
        <p:spPr>
          <a:xfrm>
            <a:off x="7305042" y="3136612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注意哪些量作为常数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6682BC5-4D9C-9193-B246-099FF1AF255E}"/>
              </a:ext>
            </a:extLst>
          </p:cNvPr>
          <p:cNvSpPr txBox="1"/>
          <p:nvPr/>
        </p:nvSpPr>
        <p:spPr>
          <a:xfrm>
            <a:off x="6587807" y="504121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重点：根据原理公式进行计算</a:t>
            </a:r>
          </a:p>
        </p:txBody>
      </p:sp>
    </p:spTree>
    <p:extLst>
      <p:ext uri="{BB962C8B-B14F-4D97-AF65-F5344CB8AC3E}">
        <p14:creationId xmlns:p14="http://schemas.microsoft.com/office/powerpoint/2010/main" val="8701870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A2B7D-05A6-A912-C748-D227CF60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080" y="59209"/>
            <a:ext cx="10515600" cy="1325563"/>
          </a:xfrm>
        </p:spPr>
        <p:txBody>
          <a:bodyPr/>
          <a:lstStyle/>
          <a:p>
            <a:r>
              <a:rPr lang="zh-CN" altLang="en-US" dirty="0"/>
              <a:t>霍尔效应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8A4191-462D-01CC-BB08-1CA374C66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8593" y="1129940"/>
            <a:ext cx="7226935" cy="25692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C0998E1-4725-FE82-D645-E9F5407C9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5079"/>
            <a:ext cx="5972175" cy="1447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B2901E-EEFF-AC93-ABF0-DE7635F1C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81100" y="3815906"/>
            <a:ext cx="7791450" cy="12477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2A89447-6DA0-A028-8E68-205202802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586" y="697547"/>
            <a:ext cx="5361763" cy="17170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A839A9F-D341-0849-D540-49D7E27CD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0350" y="4451035"/>
            <a:ext cx="4724237" cy="21988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484029-16D8-AAA0-DA66-14FDF2D5BF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6620" y="3519773"/>
            <a:ext cx="5407967" cy="77256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8CAECAE-C085-C925-DDB3-189332C76F46}"/>
              </a:ext>
            </a:extLst>
          </p:cNvPr>
          <p:cNvSpPr/>
          <p:nvPr/>
        </p:nvSpPr>
        <p:spPr>
          <a:xfrm>
            <a:off x="6309360" y="2740676"/>
            <a:ext cx="5882640" cy="3909161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043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A27FB3-C0F0-BA6F-DF4C-28032424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0" y="1001712"/>
            <a:ext cx="105537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75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C159494-25F7-9953-1454-53C53570A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87" y="243840"/>
            <a:ext cx="6961612" cy="45008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108901-2978-6FEE-ADA7-BEF7B0182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953" y="2489200"/>
            <a:ext cx="7541144" cy="423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45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2AC086-C3B2-842F-9405-0901DC1C7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314007"/>
            <a:ext cx="3952875" cy="885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2D75818-6F35-41BD-8BDA-B9F965795F29}"/>
              </a:ext>
            </a:extLst>
          </p:cNvPr>
          <p:cNvSpPr txBox="1"/>
          <p:nvPr/>
        </p:nvSpPr>
        <p:spPr>
          <a:xfrm>
            <a:off x="294222" y="1534160"/>
            <a:ext cx="531427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/>
              <a:t>重点：李萨如图形</a:t>
            </a:r>
            <a:endParaRPr lang="en-US" altLang="zh-CN" sz="4000" dirty="0"/>
          </a:p>
          <a:p>
            <a:r>
              <a:rPr lang="en-US" altLang="zh-CN" sz="4000" dirty="0"/>
              <a:t>X-Y</a:t>
            </a:r>
          </a:p>
          <a:p>
            <a:r>
              <a:rPr lang="zh-CN" altLang="en-US" sz="4000" dirty="0"/>
              <a:t>数据计算？实验设计？</a:t>
            </a:r>
            <a:endParaRPr lang="en-US" altLang="zh-CN" sz="4000" dirty="0"/>
          </a:p>
          <a:p>
            <a:endParaRPr lang="zh-CN" altLang="en-US" sz="4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3B87971-E29F-C5FF-8CA0-2A02DDF44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057" y="227647"/>
            <a:ext cx="34385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986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0957A2-869B-1AD2-8521-1AE48998E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22" y="88567"/>
            <a:ext cx="9700578" cy="66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40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77E47D-7963-B6F4-8840-C9B4F56C9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5" y="486092"/>
            <a:ext cx="6648450" cy="11715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00C5EF-81AF-F8B8-1D77-99AE3D6E9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25" y="1994445"/>
            <a:ext cx="6413830" cy="349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6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FDA18A1-8358-5E57-9EC8-A69E979A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585787"/>
            <a:ext cx="9925050" cy="56864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50E557-011A-C089-0EC7-32B5C6A7B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585787"/>
            <a:ext cx="9925050" cy="5686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B6F66DB-6E62-48E8-F866-A1A588124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585787"/>
            <a:ext cx="992505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44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DBD95B-4619-19A6-C81E-0CBAEA245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9" y="706693"/>
            <a:ext cx="8043508" cy="54446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2CF612-20DA-1C31-24D0-22DACDB58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175" y="1377970"/>
            <a:ext cx="5866946" cy="22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87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14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1F8BD88-5067-7DA4-10AB-0837A945D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47637"/>
            <a:ext cx="9591675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50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741C8-015B-4613-96A7-F19B514D9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误差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128331-7E40-475C-A738-E767A4233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基本概念</a:t>
            </a:r>
            <a:r>
              <a:rPr lang="en-US" altLang="zh-CN" dirty="0"/>
              <a:t>--</a:t>
            </a:r>
            <a:r>
              <a:rPr lang="zh-CN" altLang="en-US" dirty="0"/>
              <a:t>什么是误差，系统误差，随机误差， 粗大误差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误差分类</a:t>
            </a:r>
            <a:r>
              <a:rPr lang="en-US" altLang="zh-CN" dirty="0"/>
              <a:t>—</a:t>
            </a:r>
            <a:r>
              <a:rPr lang="zh-CN" altLang="en-US" dirty="0"/>
              <a:t>判断每种情况属于什么误差</a:t>
            </a:r>
            <a:r>
              <a:rPr lang="en-US" altLang="zh-CN" dirty="0"/>
              <a:t>--</a:t>
            </a:r>
            <a:r>
              <a:rPr lang="zh-CN" altLang="en-US" dirty="0"/>
              <a:t>（可预测，不可预测）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分析每个实验可能产生的误差</a:t>
            </a:r>
            <a:r>
              <a:rPr lang="en-US" altLang="zh-CN" dirty="0"/>
              <a:t>—</a:t>
            </a:r>
            <a:r>
              <a:rPr lang="zh-CN" altLang="en-US" dirty="0"/>
              <a:t>要给出是什么误差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对系统误差的处理方法</a:t>
            </a:r>
            <a:endParaRPr lang="en-US" altLang="zh-CN" dirty="0"/>
          </a:p>
          <a:p>
            <a:r>
              <a:rPr lang="en-US" altLang="zh-CN" dirty="0"/>
              <a:t>5.</a:t>
            </a:r>
            <a:r>
              <a:rPr lang="zh-CN" altLang="en-US" dirty="0"/>
              <a:t>标准偏差、平均值的标准偏差的概念统计意义等。 </a:t>
            </a:r>
            <a:r>
              <a:rPr lang="en-US" altLang="zh-CN" dirty="0"/>
              <a:t>3</a:t>
            </a:r>
            <a:r>
              <a:rPr lang="zh-CN" altLang="en-US" dirty="0">
                <a:sym typeface="Symbol" panose="05050102010706020507" pitchFamily="18" charset="2"/>
              </a:rPr>
              <a:t>判据</a:t>
            </a:r>
            <a:endParaRPr lang="en-US" altLang="zh-CN" dirty="0">
              <a:sym typeface="Symbol" panose="05050102010706020507" pitchFamily="18" charset="2"/>
            </a:endParaRPr>
          </a:p>
          <a:p>
            <a:r>
              <a:rPr lang="en-US" altLang="zh-CN" dirty="0">
                <a:sym typeface="Symbol" panose="05050102010706020507" pitchFamily="18" charset="2"/>
              </a:rPr>
              <a:t>    </a:t>
            </a:r>
            <a:r>
              <a:rPr lang="zh-CN" altLang="en-US" dirty="0">
                <a:sym typeface="Symbol" panose="05050102010706020507" pitchFamily="18" charset="2"/>
              </a:rPr>
              <a:t>正态分布</a:t>
            </a:r>
            <a:r>
              <a:rPr lang="en-US" altLang="zh-CN" dirty="0">
                <a:sym typeface="Symbol" panose="05050102010706020507" pitchFamily="18" charset="2"/>
              </a:rPr>
              <a:t>—t</a:t>
            </a:r>
            <a:r>
              <a:rPr lang="zh-CN" altLang="en-US" dirty="0">
                <a:sym typeface="Symbol" panose="05050102010706020507" pitchFamily="18" charset="2"/>
              </a:rPr>
              <a:t>分布等</a:t>
            </a:r>
            <a:endParaRPr lang="en-US" altLang="zh-CN" dirty="0">
              <a:sym typeface="Symbol" panose="05050102010706020507" pitchFamily="18" charset="2"/>
            </a:endParaRPr>
          </a:p>
          <a:p>
            <a:r>
              <a:rPr lang="en-US" altLang="zh-CN" dirty="0">
                <a:sym typeface="Symbol" panose="05050102010706020507" pitchFamily="18" charset="2"/>
              </a:rPr>
              <a:t>6.</a:t>
            </a:r>
            <a:r>
              <a:rPr lang="zh-CN" altLang="en-US" dirty="0">
                <a:sym typeface="Symbol" panose="05050102010706020507" pitchFamily="18" charset="2"/>
              </a:rPr>
              <a:t>准确度 精密度 精确度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622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8A27751-FBA7-14F6-F553-6C459765D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99" y="375920"/>
            <a:ext cx="5059138" cy="58724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043388-F5B5-723E-C5FB-66786FAB3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695" y="375920"/>
            <a:ext cx="4703777" cy="623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34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A5D60F5-6BFC-7F20-77C3-D34F26D4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63" y="711200"/>
            <a:ext cx="8286764" cy="595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5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19B48A-9ED8-8254-BD2F-613A44415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52" y="218704"/>
            <a:ext cx="6345408" cy="642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82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1A599C-8BA0-31C0-BFB4-030B44332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93" y="221442"/>
            <a:ext cx="4342227" cy="61306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A3F047-7296-E263-07F9-EAEAF9887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474" y="524430"/>
            <a:ext cx="6636091" cy="308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90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1817</TotalTime>
  <Words>703</Words>
  <Application>Microsoft Office PowerPoint</Application>
  <PresentationFormat>宽屏</PresentationFormat>
  <Paragraphs>116</Paragraphs>
  <Slides>39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等线</vt:lpstr>
      <vt:lpstr>等线 Light</vt:lpstr>
      <vt:lpstr>华文宋体</vt:lpstr>
      <vt:lpstr>楷体_GB2312</vt:lpstr>
      <vt:lpstr>宋体</vt:lpstr>
      <vt:lpstr>Arial</vt:lpstr>
      <vt:lpstr>Century Schoolbook</vt:lpstr>
      <vt:lpstr>Times New Roman</vt:lpstr>
      <vt:lpstr>Wingdings</vt:lpstr>
      <vt:lpstr>Office 主题​​</vt:lpstr>
      <vt:lpstr>Equation</vt:lpstr>
      <vt:lpstr>PowerPoint 演示文稿</vt:lpstr>
      <vt:lpstr>测量</vt:lpstr>
      <vt:lpstr>PowerPoint 演示文稿</vt:lpstr>
      <vt:lpstr>PowerPoint 演示文稿</vt:lpstr>
      <vt:lpstr>误差</vt:lpstr>
      <vt:lpstr>PowerPoint 演示文稿</vt:lpstr>
      <vt:lpstr>PowerPoint 演示文稿</vt:lpstr>
      <vt:lpstr>PowerPoint 演示文稿</vt:lpstr>
      <vt:lpstr>PowerPoint 演示文稿</vt:lpstr>
      <vt:lpstr>不确定度与有效数字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常用数据处理方法</vt:lpstr>
      <vt:lpstr>PowerPoint 演示文稿</vt:lpstr>
      <vt:lpstr>PowerPoint 演示文稿</vt:lpstr>
      <vt:lpstr>列表法举例</vt:lpstr>
      <vt:lpstr>作图法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7个实验</vt:lpstr>
      <vt:lpstr>PowerPoint 演示文稿</vt:lpstr>
      <vt:lpstr>PowerPoint 演示文稿</vt:lpstr>
      <vt:lpstr>PowerPoint 演示文稿</vt:lpstr>
      <vt:lpstr>霍尔效应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逸超</dc:creator>
  <cp:lastModifiedBy>王 逸超</cp:lastModifiedBy>
  <cp:revision>48</cp:revision>
  <dcterms:created xsi:type="dcterms:W3CDTF">2021-06-21T01:13:18Z</dcterms:created>
  <dcterms:modified xsi:type="dcterms:W3CDTF">2022-05-31T13:13:55Z</dcterms:modified>
</cp:coreProperties>
</file>